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Anek Malayalam" panose="020B0604020202020204" charset="0"/>
      <p:regular r:id="rId1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52" d="100"/>
          <a:sy n="152" d="100"/>
        </p:scale>
        <p:origin x="44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02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hyperlink" Target="https://www.rent51.ru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hyperlink" Target="https://yandex.com/maps/-/CPvbqC0c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hyperlink" Target="https://maps.app.goo.gl/YWcce9gUHQrhRYXP7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0.png"/><Relationship Id="rId7" Type="http://schemas.openxmlformats.org/officeDocument/2006/relationships/image" Target="../media/image3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1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23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14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8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23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hyperlink" Target="https://www.rent51.ru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13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82" y="426719"/>
            <a:ext cx="4409599" cy="440959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86175" y="3829050"/>
            <a:ext cx="5457825" cy="132873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86550" y="3211594"/>
            <a:ext cx="2464594" cy="17573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75672" y="3261121"/>
            <a:ext cx="1328677" cy="5810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054078" y="496491"/>
            <a:ext cx="3436083" cy="21526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53903" y="3572"/>
            <a:ext cx="1414402" cy="50958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2472" y="496491"/>
            <a:ext cx="928627" cy="509587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0" y="0"/>
            <a:ext cx="3084144" cy="1681163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00100" y="4514850"/>
            <a:ext cx="1025037" cy="64293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0" y="4164806"/>
            <a:ext cx="846444" cy="37147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28725" y="4179094"/>
            <a:ext cx="1525100" cy="357188"/>
          </a:xfrm>
          <a:prstGeom prst="rect">
            <a:avLst/>
          </a:prstGeom>
        </p:spPr>
      </p:pic>
      <p:sp>
        <p:nvSpPr>
          <p:cNvPr id="15" name="Text 1"/>
          <p:cNvSpPr/>
          <p:nvPr/>
        </p:nvSpPr>
        <p:spPr>
          <a:xfrm>
            <a:off x="757238" y="3709988"/>
            <a:ext cx="4034739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7"/>
              </a:lnSpc>
            </a:pPr>
            <a:r>
              <a:rPr lang="ru-RU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Академика </a:t>
            </a:r>
            <a:r>
              <a:rPr lang="ru-RU" sz="1283" dirty="0" err="1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Книповича</a:t>
            </a:r>
            <a:r>
              <a:rPr lang="ru-RU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, 37</a:t>
            </a:r>
            <a:endParaRPr lang="en-US" sz="1283" dirty="0">
              <a:latin typeface="Inter"/>
            </a:endParaRPr>
          </a:p>
        </p:txBody>
      </p:sp>
      <p:sp>
        <p:nvSpPr>
          <p:cNvPr id="16" name="Shape 2"/>
          <p:cNvSpPr/>
          <p:nvPr/>
        </p:nvSpPr>
        <p:spPr>
          <a:xfrm>
            <a:off x="814388" y="895350"/>
            <a:ext cx="1914525" cy="564398"/>
          </a:xfrm>
          <a:prstGeom prst="rect">
            <a:avLst/>
          </a:prstGeom>
          <a:noFill/>
          <a:ln/>
        </p:spPr>
      </p:sp>
      <p:sp>
        <p:nvSpPr>
          <p:cNvPr id="17" name="Shape 3"/>
          <p:cNvSpPr/>
          <p:nvPr/>
        </p:nvSpPr>
        <p:spPr>
          <a:xfrm>
            <a:off x="814388" y="895350"/>
            <a:ext cx="2976920" cy="564398"/>
          </a:xfrm>
          <a:prstGeom prst="rect">
            <a:avLst/>
          </a:prstGeom>
          <a:noFill/>
          <a:ln/>
        </p:spPr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75610" y="1894999"/>
            <a:ext cx="2464594" cy="1757363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757238" y="1924050"/>
            <a:ext cx="4772025" cy="1647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61"/>
              </a:lnSpc>
              <a:buNone/>
            </a:pPr>
            <a:r>
              <a:rPr lang="en-US" sz="570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Сдача помещений</a:t>
            </a:r>
            <a:endParaRPr lang="en-US" sz="5700" b="1" dirty="0">
              <a:latin typeface="Inter"/>
            </a:endParaRPr>
          </a:p>
        </p:txBody>
      </p:sp>
      <p:sp>
        <p:nvSpPr>
          <p:cNvPr id="29" name="Text 8"/>
          <p:cNvSpPr/>
          <p:nvPr/>
        </p:nvSpPr>
        <p:spPr>
          <a:xfrm>
            <a:off x="736407" y="412908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9065" y="4536628"/>
            <a:ext cx="117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15"/>
              </a:rPr>
              <a:t>rent51.ru</a:t>
            </a:r>
            <a:endParaRPr lang="ru-RU" sz="14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981" y="806601"/>
            <a:ext cx="1934899" cy="570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00525" y="1157288"/>
            <a:ext cx="4121944" cy="11715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072063" y="1604963"/>
            <a:ext cx="302418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Крупный промышленный центр, территория опережающего социально экономического развития «Столица Арктики»</a:t>
            </a:r>
            <a:endParaRPr lang="en-US" sz="998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00525" y="1000125"/>
            <a:ext cx="1343025" cy="52149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5844" y="442913"/>
            <a:ext cx="1332219" cy="835819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50294" y="1257300"/>
            <a:ext cx="1096475" cy="500063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 r="-1506" b="3030"/>
          <a:stretch/>
        </p:blipFill>
        <p:spPr>
          <a:xfrm>
            <a:off x="0" y="-21431"/>
            <a:ext cx="1080447" cy="457200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00200" y="7144"/>
            <a:ext cx="1982300" cy="450056"/>
          </a:xfrm>
          <a:prstGeom prst="rect">
            <a:avLst/>
          </a:prstGeom>
        </p:spPr>
      </p:pic>
      <p:sp>
        <p:nvSpPr>
          <p:cNvPr id="10" name="Text 1"/>
          <p:cNvSpPr/>
          <p:nvPr/>
        </p:nvSpPr>
        <p:spPr>
          <a:xfrm>
            <a:off x="5069728" y="1309688"/>
            <a:ext cx="1795463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7"/>
              </a:lnSpc>
              <a:buNone/>
            </a:pP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Мурманская</a:t>
            </a:r>
            <a:r>
              <a:rPr lang="en-US" sz="1283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область</a:t>
            </a:r>
            <a:endParaRPr lang="en-US" sz="1283" b="1" dirty="0">
              <a:latin typeface="Inter"/>
            </a:endParaRPr>
          </a:p>
        </p:txBody>
      </p:sp>
      <p:pic>
        <p:nvPicPr>
          <p:cNvPr id="11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250531" y="3000375"/>
            <a:ext cx="4121944" cy="1171575"/>
          </a:xfrm>
          <a:prstGeom prst="rect">
            <a:avLst/>
          </a:prstGeom>
        </p:spPr>
      </p:pic>
      <p:pic>
        <p:nvPicPr>
          <p:cNvPr id="12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250531" y="2843213"/>
            <a:ext cx="1343025" cy="521494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5638800" y="3100388"/>
            <a:ext cx="122639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Население —  650,9 тыс. человек</a:t>
            </a:r>
            <a:endParaRPr lang="en-US" sz="998" b="1" dirty="0">
              <a:latin typeface="Inter"/>
            </a:endParaRPr>
          </a:p>
        </p:txBody>
      </p:sp>
      <p:sp>
        <p:nvSpPr>
          <p:cNvPr id="14" name="Text 3"/>
          <p:cNvSpPr/>
          <p:nvPr/>
        </p:nvSpPr>
        <p:spPr>
          <a:xfrm>
            <a:off x="4872038" y="3629025"/>
            <a:ext cx="28194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Средний доход жителя области — 133 434 руб. в месяц  (по РФ - 103 600 руб. в месяц)</a:t>
            </a:r>
            <a:endParaRPr lang="en-US" sz="998" dirty="0">
              <a:latin typeface="Inter"/>
            </a:endParaRPr>
          </a:p>
        </p:txBody>
      </p:sp>
      <p:pic>
        <p:nvPicPr>
          <p:cNvPr id="16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" y="0"/>
            <a:ext cx="1800225" cy="981300"/>
          </a:xfrm>
          <a:prstGeom prst="rect">
            <a:avLst/>
          </a:prstGeom>
        </p:spPr>
      </p:pic>
      <p:sp>
        <p:nvSpPr>
          <p:cNvPr id="17" name="Shape 4"/>
          <p:cNvSpPr/>
          <p:nvPr/>
        </p:nvSpPr>
        <p:spPr>
          <a:xfrm>
            <a:off x="475361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18" name="Shape 5"/>
          <p:cNvSpPr/>
          <p:nvPr/>
        </p:nvSpPr>
        <p:spPr>
          <a:xfrm>
            <a:off x="475361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259" y="114273"/>
            <a:ext cx="4783225" cy="42259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714" y="457200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84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Параметры объекта</a:t>
            </a:r>
            <a:endParaRPr lang="en-US" sz="3848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700213"/>
            <a:ext cx="3297504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Академика </a:t>
            </a:r>
            <a:r>
              <a:rPr lang="ru-RU" sz="998" dirty="0" err="1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Книповича</a:t>
            </a: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, 37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5428836" y="1714500"/>
            <a:ext cx="623550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12</a:t>
            </a:r>
            <a:endParaRPr lang="en-US" sz="2850" b="1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7507463" y="1714500"/>
            <a:ext cx="18097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cs typeface="Anek Malayalam" pitchFamily="34" charset="-120"/>
              </a:rPr>
              <a:t>1</a:t>
            </a:r>
            <a:endParaRPr lang="en-US" sz="2850" b="1" dirty="0">
              <a:latin typeface="Inter"/>
            </a:endParaRPr>
          </a:p>
        </p:txBody>
      </p:sp>
      <p:sp>
        <p:nvSpPr>
          <p:cNvPr id="9" name="Text 5"/>
          <p:cNvSpPr/>
          <p:nvPr/>
        </p:nvSpPr>
        <p:spPr>
          <a:xfrm>
            <a:off x="5755827" y="3650456"/>
            <a:ext cx="171262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083"/>
              </a:lnSpc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2052,2 </a:t>
            </a:r>
            <a:r>
              <a:rPr lang="en-US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</a:t>
            </a:r>
            <a:r>
              <a:rPr lang="en-US" sz="2850" b="1" baseline="30000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baseline="30000" dirty="0">
              <a:latin typeface="Inter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389099" y="2219325"/>
            <a:ext cx="7810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</a:t>
            </a:r>
            <a:r>
              <a:rPr lang="en-US" sz="998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омещени</a:t>
            </a: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й</a:t>
            </a:r>
            <a:endParaRPr lang="en-US" sz="998" dirty="0">
              <a:latin typeface="Inter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309595" y="2219325"/>
            <a:ext cx="575566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этаж</a:t>
            </a:r>
            <a:endParaRPr lang="en-US" sz="998" dirty="0">
              <a:latin typeface="Inter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314484" y="4148137"/>
            <a:ext cx="595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площадь</a:t>
            </a:r>
            <a:endParaRPr lang="en-US" sz="998" dirty="0">
              <a:latin typeface="Inter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43500" y="835819"/>
            <a:ext cx="1278731" cy="828675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58013" y="835819"/>
            <a:ext cx="1278731" cy="828675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73635" y="2800350"/>
            <a:ext cx="1278731" cy="828675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9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21" name="Image 10" descr="preencoded.png"/>
          <p:cNvPicPr>
            <a:picLocks noChangeAspect="1"/>
          </p:cNvPicPr>
          <p:nvPr/>
        </p:nvPicPr>
        <p:blipFill>
          <a:blip r:embed="rId12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22" name="Image 11" descr="preencoded.png"/>
          <p:cNvPicPr>
            <a:picLocks noChangeAspect="1"/>
          </p:cNvPicPr>
          <p:nvPr/>
        </p:nvPicPr>
        <p:blipFill>
          <a:blip r:embed="rId12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24" name="Image 13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25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26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6" name="Image 22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553075" y="1057275"/>
            <a:ext cx="385763" cy="385763"/>
          </a:xfrm>
          <a:prstGeom prst="rect">
            <a:avLst/>
          </a:prstGeom>
        </p:spPr>
      </p:pic>
      <p:pic>
        <p:nvPicPr>
          <p:cNvPr id="37" name="Image 2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381875" y="1047750"/>
            <a:ext cx="409575" cy="409575"/>
          </a:xfrm>
          <a:prstGeom prst="rect">
            <a:avLst/>
          </a:prstGeom>
        </p:spPr>
      </p:pic>
      <p:pic>
        <p:nvPicPr>
          <p:cNvPr id="38" name="Image 24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329363" y="2924175"/>
            <a:ext cx="581025" cy="58102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</a:t>
            </a:r>
            <a:endParaRPr lang="en-US" sz="3206" b="1" dirty="0">
              <a:latin typeface="Inter"/>
            </a:endParaRPr>
          </a:p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объекта</a:t>
            </a:r>
            <a:endParaRPr lang="en-US" sz="3206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2" y="1700213"/>
            <a:ext cx="338887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Академика </a:t>
            </a:r>
            <a:r>
              <a:rPr lang="ru-RU" sz="998" dirty="0" err="1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Книповича</a:t>
            </a: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, 37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1271588" y="3895725"/>
            <a:ext cx="690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4"/>
              </a:rPr>
              <a:t>Гугл карты</a:t>
            </a:r>
            <a:endParaRPr lang="en-US" sz="998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2671763" y="3895725"/>
            <a:ext cx="8810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Яндекс </a:t>
            </a:r>
            <a:r>
              <a:rPr lang="en-US" sz="998" u="sng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карты</a:t>
            </a:r>
            <a:endParaRPr lang="en-US" sz="998" dirty="0">
              <a:latin typeface="Inter"/>
            </a:endParaRPr>
          </a:p>
        </p:txBody>
      </p:sp>
      <p:pic>
        <p:nvPicPr>
          <p:cNvPr id="17" name="Image 10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2963" y="3781425"/>
            <a:ext cx="414338" cy="414338"/>
          </a:xfrm>
          <a:prstGeom prst="rect">
            <a:avLst/>
          </a:prstGeom>
        </p:spPr>
      </p:pic>
      <p:pic>
        <p:nvPicPr>
          <p:cNvPr id="18" name="Image 1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43138" y="3781425"/>
            <a:ext cx="414338" cy="414338"/>
          </a:xfrm>
          <a:prstGeom prst="rect">
            <a:avLst/>
          </a:prstGeom>
        </p:spPr>
      </p:pic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10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4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5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6" name="Image 10" descr="preencoded.png"/>
          <p:cNvPicPr>
            <a:picLocks noChangeAspect="1"/>
          </p:cNvPicPr>
          <p:nvPr/>
        </p:nvPicPr>
        <p:blipFill>
          <a:blip r:embed="rId13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7" name="Image 11" descr="preencoded.png"/>
          <p:cNvPicPr>
            <a:picLocks noChangeAspect="1"/>
          </p:cNvPicPr>
          <p:nvPr/>
        </p:nvPicPr>
        <p:blipFill>
          <a:blip r:embed="rId13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9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40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86275" y="-44955"/>
            <a:ext cx="4657725" cy="523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86275" y="0"/>
            <a:ext cx="4657725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633538"/>
            <a:ext cx="314325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92"/>
              </a:lnSpc>
              <a:buNone/>
            </a:pPr>
            <a:r>
              <a:rPr lang="en-US" sz="228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Аренда складских помещений</a:t>
            </a:r>
            <a:endParaRPr lang="en-US" sz="2280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281113"/>
            <a:ext cx="314542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Академика </a:t>
            </a:r>
            <a:r>
              <a:rPr lang="ru-RU" sz="998" dirty="0" err="1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Книповича</a:t>
            </a: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, 37</a:t>
            </a:r>
            <a:endParaRPr lang="en-US" sz="998" dirty="0">
              <a:latin typeface="Inter"/>
            </a:endParaRPr>
          </a:p>
        </p:txBody>
      </p:sp>
      <p:sp>
        <p:nvSpPr>
          <p:cNvPr id="27" name="Text 6"/>
          <p:cNvSpPr/>
          <p:nvPr/>
        </p:nvSpPr>
        <p:spPr>
          <a:xfrm>
            <a:off x="890588" y="2647950"/>
            <a:ext cx="333375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Мы готовы предоставить нашим партнерам складские помещения в аренду.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Все наши склады оборудованы эстакадами, системой хранения и холодильными камерами с различными температурными режимами.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 около центральной магистрали позволяет в кратчайшие сроки доставить товар, как в Мурманск, так и в другие города области.</a:t>
            </a:r>
            <a:endParaRPr lang="en-US" sz="998" dirty="0">
              <a:latin typeface="Inter"/>
            </a:endParaRPr>
          </a:p>
        </p:txBody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0" name="Image 7" descr="preencoded.png"/>
          <p:cNvPicPr>
            <a:picLocks noChangeAspect="1"/>
          </p:cNvPicPr>
          <p:nvPr/>
        </p:nvPicPr>
        <p:blipFill>
          <a:blip r:embed="rId7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1" name="Image 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2" name="Image 9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3" name="Image 10" descr="preencoded.png"/>
          <p:cNvPicPr>
            <a:picLocks noChangeAspect="1"/>
          </p:cNvPicPr>
          <p:nvPr/>
        </p:nvPicPr>
        <p:blipFill>
          <a:blip r:embed="rId10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4" name="Image 11" descr="preencoded.png"/>
          <p:cNvPicPr>
            <a:picLocks noChangeAspect="1"/>
          </p:cNvPicPr>
          <p:nvPr/>
        </p:nvPicPr>
        <p:blipFill>
          <a:blip r:embed="rId10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6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37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1744" y="521494"/>
            <a:ext cx="4100513" cy="410051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843213" y="2114550"/>
            <a:ext cx="3457575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Преимущества</a:t>
            </a:r>
            <a:endParaRPr lang="en-US" sz="3420" b="1" dirty="0">
              <a:latin typeface="Inter"/>
            </a:endParaRPr>
          </a:p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аренды</a:t>
            </a:r>
            <a:endParaRPr lang="en-US" sz="3420" b="1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66838" y="521494"/>
            <a:ext cx="1800225" cy="180022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543050" y="1176338"/>
            <a:ext cx="1443038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выгодная арендная ставка</a:t>
            </a:r>
            <a:endParaRPr lang="en-US" sz="1283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521494"/>
            <a:ext cx="1800225" cy="180022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986463" y="1204913"/>
            <a:ext cx="1795463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33"/>
              </a:lnSpc>
              <a:buNone/>
            </a:pPr>
            <a:r>
              <a:rPr lang="en-US" sz="114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стабильный трафик целевой аудитории</a:t>
            </a:r>
            <a:endParaRPr lang="en-US" sz="1140" dirty="0">
              <a:latin typeface="Inter"/>
            </a:endParaRPr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2821781"/>
            <a:ext cx="1800225" cy="1800225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6081713" y="3476625"/>
            <a:ext cx="1604963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индивидуальный подход</a:t>
            </a:r>
            <a:endParaRPr lang="en-US" sz="1283" dirty="0">
              <a:latin typeface="Inter"/>
            </a:endParaRPr>
          </a:p>
        </p:txBody>
      </p:sp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66838" y="2821781"/>
            <a:ext cx="1800225" cy="180022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1538288" y="3476625"/>
            <a:ext cx="14478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выгодное расположение</a:t>
            </a:r>
            <a:endParaRPr lang="en-US" sz="1283" dirty="0">
              <a:latin typeface="In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0100" y="1600200"/>
            <a:ext cx="4795838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20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Юридическое сопровождение</a:t>
            </a:r>
            <a:endParaRPr lang="en-US" sz="3135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9144000" cy="128587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9144000" cy="12858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000250" y="2886075"/>
            <a:ext cx="240506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Полное юридическое сопровождение сделки по аренде коммерческой недвижимости.</a:t>
            </a:r>
            <a:endParaRPr lang="en-US" sz="998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525" y="2936081"/>
            <a:ext cx="942975" cy="471488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138576" y="3021806"/>
            <a:ext cx="368036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01</a:t>
            </a:r>
            <a:endParaRPr lang="en-US" sz="1710" dirty="0">
              <a:latin typeface="Inter"/>
            </a:endParaRPr>
          </a:p>
        </p:txBody>
      </p:sp>
      <p:sp>
        <p:nvSpPr>
          <p:cNvPr id="9" name="Text 3"/>
          <p:cNvSpPr/>
          <p:nvPr/>
        </p:nvSpPr>
        <p:spPr>
          <a:xfrm>
            <a:off x="5734050" y="2886075"/>
            <a:ext cx="31527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Консультация партнеров  по юридическим вопросам, связанным с открытием супермаркетов в Мурманской области:</a:t>
            </a:r>
            <a:endParaRPr lang="en-US" sz="998" dirty="0">
              <a:latin typeface="Inter"/>
            </a:endParaRPr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05325" y="2936081"/>
            <a:ext cx="942975" cy="47148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856774" y="3021806"/>
            <a:ext cx="392562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02</a:t>
            </a:r>
            <a:endParaRPr lang="en-US" sz="1710" dirty="0">
              <a:latin typeface="Inter"/>
            </a:endParaRPr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1988" y="4314825"/>
            <a:ext cx="428625" cy="185738"/>
          </a:xfrm>
          <a:prstGeom prst="rect">
            <a:avLst/>
          </a:prstGeom>
        </p:spPr>
      </p:pic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3469" y="4500563"/>
            <a:ext cx="514350" cy="307181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33600" y="4314825"/>
            <a:ext cx="407194" cy="171450"/>
          </a:xfrm>
          <a:prstGeom prst="rect">
            <a:avLst/>
          </a:prstGeom>
        </p:spPr>
      </p:pic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540794" y="4486275"/>
            <a:ext cx="535781" cy="307181"/>
          </a:xfrm>
          <a:prstGeom prst="rect">
            <a:avLst/>
          </a:prstGeom>
        </p:spPr>
      </p:pic>
      <p:pic>
        <p:nvPicPr>
          <p:cNvPr id="17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069431" y="4793456"/>
            <a:ext cx="414338" cy="171450"/>
          </a:xfrm>
          <a:prstGeom prst="rect">
            <a:avLst/>
          </a:prstGeom>
        </p:spPr>
      </p:pic>
      <p:pic>
        <p:nvPicPr>
          <p:cNvPr id="18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19213" y="4314825"/>
            <a:ext cx="821531" cy="185738"/>
          </a:xfrm>
          <a:prstGeom prst="rect">
            <a:avLst/>
          </a:prstGeom>
        </p:spPr>
      </p:pic>
      <p:pic>
        <p:nvPicPr>
          <p:cNvPr id="19" name="Image 11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97969" y="4300538"/>
            <a:ext cx="821531" cy="185738"/>
          </a:xfrm>
          <a:prstGeom prst="rect">
            <a:avLst/>
          </a:prstGeom>
        </p:spPr>
      </p:pic>
      <p:pic>
        <p:nvPicPr>
          <p:cNvPr id="20" name="Image 12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405063" y="4957763"/>
            <a:ext cx="821531" cy="185738"/>
          </a:xfrm>
          <a:prstGeom prst="rect">
            <a:avLst/>
          </a:prstGeom>
        </p:spPr>
      </p:pic>
      <p:pic>
        <p:nvPicPr>
          <p:cNvPr id="21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094152" y="1114425"/>
            <a:ext cx="4953000" cy="1090613"/>
          </a:xfrm>
          <a:prstGeom prst="rect">
            <a:avLst/>
          </a:prstGeom>
        </p:spPr>
      </p:pic>
      <p:sp>
        <p:nvSpPr>
          <p:cNvPr id="22" name="Text 6"/>
          <p:cNvSpPr/>
          <p:nvPr/>
        </p:nvSpPr>
        <p:spPr>
          <a:xfrm>
            <a:off x="4856773" y="1204913"/>
            <a:ext cx="359558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i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ДОПОЛНИТЕЛЬНЫЕ ВОЗМОЖНОСТИ ДЛЯ ПАРТНЕРОВ</a:t>
            </a:r>
            <a:endParaRPr lang="en-US" sz="998" i="1" dirty="0">
              <a:latin typeface="Inter"/>
            </a:endParaRPr>
          </a:p>
        </p:txBody>
      </p:sp>
      <p:sp>
        <p:nvSpPr>
          <p:cNvPr id="25" name="Shape 8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32634" y="2182416"/>
            <a:ext cx="621441" cy="2667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25403" y="2432447"/>
            <a:ext cx="742894" cy="44529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03809" y="2182416"/>
            <a:ext cx="592857" cy="24526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53716" y="2418159"/>
            <a:ext cx="778613" cy="4381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9359" y="2846784"/>
            <a:ext cx="607144" cy="245269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32347" y="3389709"/>
            <a:ext cx="792900" cy="459581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403872" y="2861072"/>
            <a:ext cx="857194" cy="531019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75134" y="3832622"/>
            <a:ext cx="585713" cy="259556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7897" y="4075509"/>
            <a:ext cx="785747" cy="445294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 r="12727" b="-2222"/>
          <a:stretch/>
        </p:blipFill>
        <p:spPr>
          <a:xfrm>
            <a:off x="-60722" y="4511278"/>
            <a:ext cx="342900" cy="4381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468166" y="2175272"/>
            <a:ext cx="1164366" cy="266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03622" y="2160984"/>
            <a:ext cx="1171519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46547" y="3075384"/>
            <a:ext cx="1171519" cy="2667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rcRect r="2890" b="-3704"/>
          <a:stretch/>
        </p:blipFill>
        <p:spPr>
          <a:xfrm>
            <a:off x="-32147" y="3825478"/>
            <a:ext cx="721482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38113" y="2578894"/>
            <a:ext cx="2121694" cy="1693069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4648200" y="2578894"/>
            <a:ext cx="2121694" cy="1693069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190500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Предоставление базы рекламных возможностей региона</a:t>
            </a:r>
            <a:endParaRPr lang="en-US" sz="998" dirty="0">
              <a:latin typeface="Inter"/>
            </a:endParaRPr>
          </a:p>
        </p:txBody>
      </p:sp>
      <p:sp>
        <p:nvSpPr>
          <p:cNvPr id="20" name="Text 1"/>
          <p:cNvSpPr/>
          <p:nvPr/>
        </p:nvSpPr>
        <p:spPr>
          <a:xfrm>
            <a:off x="4700588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рекламной информации на поверхностях ТЦ</a:t>
            </a:r>
            <a:endParaRPr lang="en-US" sz="998" dirty="0">
              <a:latin typeface="Inter"/>
            </a:endParaRPr>
          </a:p>
        </p:txBody>
      </p:sp>
      <p:pic>
        <p:nvPicPr>
          <p:cNvPr id="21" name="Image 17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381250" y="2614613"/>
            <a:ext cx="2128838" cy="1693069"/>
          </a:xfrm>
          <a:prstGeom prst="rect">
            <a:avLst/>
          </a:prstGeom>
        </p:spPr>
      </p:pic>
      <p:pic>
        <p:nvPicPr>
          <p:cNvPr id="22" name="Image 18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886575" y="2614613"/>
            <a:ext cx="2128838" cy="1693069"/>
          </a:xfrm>
          <a:prstGeom prst="rect">
            <a:avLst/>
          </a:prstGeom>
        </p:spPr>
      </p:pic>
      <p:sp>
        <p:nvSpPr>
          <p:cNvPr id="23" name="Text 2"/>
          <p:cNvSpPr/>
          <p:nvPr/>
        </p:nvSpPr>
        <p:spPr>
          <a:xfrm>
            <a:off x="1304925" y="1200150"/>
            <a:ext cx="653891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12"/>
              </a:lnSpc>
              <a:buNone/>
            </a:pP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Рекламные</a:t>
            </a:r>
            <a:r>
              <a:rPr lang="en-US" sz="3848" b="1" dirty="0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возможности</a:t>
            </a:r>
            <a:endParaRPr lang="en-US" sz="3848" b="1" dirty="0">
              <a:latin typeface="Inter"/>
            </a:endParaRPr>
          </a:p>
        </p:txBody>
      </p:sp>
      <p:sp>
        <p:nvSpPr>
          <p:cNvPr id="26" name="Shape 4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36" name="Text 6"/>
          <p:cNvSpPr/>
          <p:nvPr/>
        </p:nvSpPr>
        <p:spPr>
          <a:xfrm>
            <a:off x="2440781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наружной рекламы на собственнных поверхностях</a:t>
            </a:r>
            <a:endParaRPr lang="en-US" sz="998" dirty="0">
              <a:latin typeface="Inter"/>
            </a:endParaRPr>
          </a:p>
        </p:txBody>
      </p:sp>
      <p:sp>
        <p:nvSpPr>
          <p:cNvPr id="37" name="Text 7"/>
          <p:cNvSpPr/>
          <p:nvPr/>
        </p:nvSpPr>
        <p:spPr>
          <a:xfrm>
            <a:off x="6946106" y="3205163"/>
            <a:ext cx="201453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Возможность проведения BTL-мероприятий</a:t>
            </a:r>
            <a:endParaRPr lang="en-US" sz="998" dirty="0">
              <a:latin typeface="Inter"/>
            </a:endParaRPr>
          </a:p>
        </p:txBody>
      </p:sp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4834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0" y="1290638"/>
            <a:ext cx="636746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12"/>
              </a:lnSpc>
              <a:buNone/>
            </a:pPr>
            <a:r>
              <a:rPr lang="ru-RU" sz="384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Связаться с нами</a:t>
            </a:r>
            <a:endParaRPr lang="en-US" sz="3848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24400" y="2903934"/>
            <a:ext cx="1672103" cy="33099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9534" y="3221831"/>
            <a:ext cx="978694" cy="62865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13722" y="3843338"/>
            <a:ext cx="792956" cy="342900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63941" y="2886075"/>
            <a:ext cx="800100" cy="335756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9753" y="2886075"/>
            <a:ext cx="1014413" cy="335756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03306" y="3861197"/>
            <a:ext cx="1672103" cy="330994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92541" y="4179094"/>
            <a:ext cx="978694" cy="628650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964091" y="4807744"/>
            <a:ext cx="792956" cy="335756"/>
          </a:xfrm>
          <a:prstGeom prst="rect">
            <a:avLst/>
          </a:prstGeom>
        </p:spPr>
      </p:pic>
      <p:pic>
        <p:nvPicPr>
          <p:cNvPr id="12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10300" y="3846909"/>
            <a:ext cx="821475" cy="352425"/>
          </a:xfrm>
          <a:prstGeom prst="rect">
            <a:avLst/>
          </a:prstGeom>
        </p:spPr>
      </p:pic>
      <p:sp>
        <p:nvSpPr>
          <p:cNvPr id="15" name="Shape 2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29" name="Text 8"/>
          <p:cNvSpPr/>
          <p:nvPr/>
        </p:nvSpPr>
        <p:spPr>
          <a:xfrm>
            <a:off x="771524" y="212245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3" name="Text 3"/>
          <p:cNvSpPr/>
          <p:nvPr/>
        </p:nvSpPr>
        <p:spPr>
          <a:xfrm>
            <a:off x="742792" y="3101282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Владимир Анатольевич</a:t>
            </a: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+7-921-734-43-67</a:t>
            </a:r>
            <a:endParaRPr lang="en-US" sz="998" dirty="0">
              <a:latin typeface="Inter"/>
            </a:endParaRPr>
          </a:p>
        </p:txBody>
      </p:sp>
      <p:sp>
        <p:nvSpPr>
          <p:cNvPr id="34" name="Text 3"/>
          <p:cNvSpPr/>
          <p:nvPr/>
        </p:nvSpPr>
        <p:spPr>
          <a:xfrm>
            <a:off x="742792" y="3658995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Отдел </a:t>
            </a:r>
            <a:r>
              <a:rPr lang="ru-RU" sz="998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брокериджа</a:t>
            </a:r>
            <a:endParaRPr lang="ru-RU" sz="998" b="1" dirty="0" smtClean="0">
              <a:solidFill>
                <a:srgbClr val="020001">
                  <a:alpha val="99000"/>
                </a:srgbClr>
              </a:solidFill>
              <a:latin typeface="Inter"/>
              <a:ea typeface="Anek Malayalam" pitchFamily="34" charset="-122"/>
              <a:cs typeface="Anek Malayalam" pitchFamily="34" charset="-120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+7-921-734-42-93</a:t>
            </a:r>
            <a:endParaRPr lang="en-US" sz="998" dirty="0">
              <a:latin typeface="Inter"/>
            </a:endParaRPr>
          </a:p>
        </p:txBody>
      </p:sp>
      <p:sp>
        <p:nvSpPr>
          <p:cNvPr id="35" name="Text 8"/>
          <p:cNvSpPr/>
          <p:nvPr/>
        </p:nvSpPr>
        <p:spPr>
          <a:xfrm>
            <a:off x="771524" y="2526852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endParaRPr lang="en-US" sz="1400" dirty="0">
              <a:latin typeface="Inter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4182" y="2529998"/>
            <a:ext cx="1174296" cy="33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3"/>
              </a:rPr>
              <a:t>rent51.ru</a:t>
            </a:r>
            <a:endParaRPr lang="ru-RU" dirty="0"/>
          </a:p>
        </p:txBody>
      </p:sp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226</Words>
  <Application>Microsoft Office PowerPoint</Application>
  <PresentationFormat>Экран (16:9)</PresentationFormat>
  <Paragraphs>62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Inter</vt:lpstr>
      <vt:lpstr>Anek Malayalam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Озорнин Владимир Алексеевич</cp:lastModifiedBy>
  <cp:revision>48</cp:revision>
  <dcterms:created xsi:type="dcterms:W3CDTF">2026-04-09T08:38:06Z</dcterms:created>
  <dcterms:modified xsi:type="dcterms:W3CDTF">2026-04-15T13:29:31Z</dcterms:modified>
</cp:coreProperties>
</file>